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6" r:id="rId2"/>
    <p:sldId id="268" r:id="rId3"/>
  </p:sldIdLst>
  <p:sldSz cx="6858000" cy="9906000" type="A4"/>
  <p:notesSz cx="6797675" cy="9928225"/>
  <p:embeddedFontLst>
    <p:embeddedFont>
      <p:font typeface="Golos Text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 autoAdjust="0"/>
  </p:normalViewPr>
  <p:slideViewPr>
    <p:cSldViewPr snapToGrid="0">
      <p:cViewPr>
        <p:scale>
          <a:sx n="86" d="100"/>
          <a:sy n="86" d="100"/>
        </p:scale>
        <p:origin x="-2358" y="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923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59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1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85" userDrawn="1">
          <p15:clr>
            <a:srgbClr val="F26B43"/>
          </p15:clr>
        </p15:guide>
        <p15:guide id="2" pos="346" userDrawn="1">
          <p15:clr>
            <a:srgbClr val="F26B43"/>
          </p15:clr>
        </p15:guide>
        <p15:guide id="3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:a16="http://schemas.microsoft.com/office/drawing/2014/main" xmlns="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9275" y="9047143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0E82C3-FF2C-0BE4-D24C-BAED266B1A9C}"/>
              </a:ext>
            </a:extLst>
          </p:cNvPr>
          <p:cNvSpPr txBox="1"/>
          <p:nvPr/>
        </p:nvSpPr>
        <p:spPr>
          <a:xfrm>
            <a:off x="4493779" y="9163086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8FB865-D0F6-5275-10D3-1C9E0F4BC0D1}"/>
              </a:ext>
            </a:extLst>
          </p:cNvPr>
          <p:cNvSpPr txBox="1"/>
          <p:nvPr/>
        </p:nvSpPr>
        <p:spPr>
          <a:xfrm>
            <a:off x="549276" y="198304"/>
            <a:ext cx="6108002" cy="63094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/>
              <a:t>НАЛОГ НА ИМУЩЕСТВО ОРГАНИЗАЦИЙ</a:t>
            </a:r>
          </a:p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уведомления и налоговая декларация в 2024 году</a:t>
            </a:r>
            <a:endParaRPr lang="ru-RU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481141"/>
              </p:ext>
            </p:extLst>
          </p:nvPr>
        </p:nvGraphicFramePr>
        <p:xfrm>
          <a:off x="549276" y="865278"/>
          <a:ext cx="5987826" cy="739324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:a16="http://schemas.microsoft.com/office/drawing/2014/main" xmlns="" val="2605614683"/>
                    </a:ext>
                  </a:extLst>
                </a:gridCol>
                <a:gridCol w="3543059">
                  <a:extLst>
                    <a:ext uri="{9D8B030D-6E8A-4147-A177-3AD203B41FA5}">
                      <a16:colId xmlns:a16="http://schemas.microsoft.com/office/drawing/2014/main" xmlns="" val="3360677564"/>
                    </a:ext>
                  </a:extLst>
                </a:gridCol>
              </a:tblGrid>
              <a:tr h="15927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01.01.2024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органы прекращают прием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уведомлений на основании распоряжений на перевод денежных средств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уплату платежей в бюджетную систему Российской Федерации, направленных плательщиками в банк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статусом «02».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составляют платежные распоряжения с датой платежного документа до 31.12.2023 включительно</a:t>
                      </a:r>
                    </a:p>
                  </a:txBody>
                  <a:tcPr marL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392177"/>
                  </a:ext>
                </a:extLst>
              </a:tr>
              <a:tr h="213258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 декабря 2023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заканчивается переходный период, связанный с внедрением ЕНС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уплата авансовых платежей, вместо подачи уведомлений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п. 12 ст. 4 Федерального закона от 14.07.2022 № 263-ФЗ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ru-RU" sz="12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q"/>
                        <a:tabLst>
                          <a:tab pos="4870450" algn="l"/>
                          <a:tab pos="6860540" algn="l"/>
                          <a:tab pos="7687309" algn="l"/>
                        </a:tabLst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пени за ошибки в уведомлениях не начисляются если на ЕНС достаточно средств для погашения обязанности по уплате налогов.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Российской Федерации от 29.03.2023 № 500 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5106732"/>
                  </a:ext>
                </a:extLst>
              </a:tr>
              <a:tr h="251419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 1 января 2024 года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можно представлять </a:t>
                      </a:r>
                      <a:r>
                        <a:rPr lang="ru-RU" sz="12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ТОЛЬКО </a:t>
                      </a:r>
                      <a:r>
                        <a:rPr lang="ru-RU" sz="1200" b="1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уведомление об исчисленных налогах</a:t>
                      </a:r>
                      <a:endParaRPr lang="ru-RU" sz="1200" u="sng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Уведомление подается по форме, утверждённой приказом ФНС России от 02.11.2022 № ЕД -7-8-/1047@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Достаточно одного уведомления по всем авансам, причем, можно оформить одно уведомление сразу на несколько периодов.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Для исключения ошибок, введены контрольные соотношения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Автозаполнение в учетных (бухгалтерских) системах и Личном кабинете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7250718"/>
                  </a:ext>
                </a:extLst>
              </a:tr>
              <a:tr h="115369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каким объектам представляется</a:t>
                      </a:r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Уведомление за</a:t>
                      </a:r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200" b="1" kern="12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4-ый квартал 2023 года</a:t>
                      </a: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ru-RU" sz="10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Юридические лица подают уведомление: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 объектам</a:t>
                      </a:r>
                      <a:r>
                        <a:rPr lang="ru-RU" sz="1200" b="1" u="sng" kern="12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недвижимости, налоговая база в отношении которых определяется как кадастровая стоимость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2035818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78827"/>
              </p:ext>
            </p:extLst>
          </p:nvPr>
        </p:nvGraphicFramePr>
        <p:xfrm>
          <a:off x="552004" y="8328753"/>
          <a:ext cx="5968769" cy="718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8769"/>
              </a:tblGrid>
              <a:tr h="718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случае возникновения вопросов Вы можете связаться с нами по телефону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+ 7(8432) 77-03-43 доб. 1203, доб.4905, доб. 5128, доб.1522, доб. 4710, доб. 3817, доб. 5158, доб. 4008, доб. 1523, доб. 3962, доб.5239</a:t>
                      </a:r>
                    </a:p>
                  </a:txBody>
                  <a:tcPr marL="62733" marR="62733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60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9">
            <a:extLst>
              <a:ext uri="{FF2B5EF4-FFF2-40B4-BE49-F238E27FC236}">
                <a16:creationId xmlns:a16="http://schemas.microsoft.com/office/drawing/2014/main" xmlns="" id="{F9108589-8EBB-F406-5CC0-7CD4AB08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2608" y="9047143"/>
            <a:ext cx="1728192" cy="550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90E82C3-FF2C-0BE4-D24C-BAED266B1A9C}"/>
              </a:ext>
            </a:extLst>
          </p:cNvPr>
          <p:cNvSpPr txBox="1"/>
          <p:nvPr/>
        </p:nvSpPr>
        <p:spPr>
          <a:xfrm>
            <a:off x="4471746" y="9163086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95A82E79-30DA-4162-7DA4-A4C021CD3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58651"/>
              </p:ext>
            </p:extLst>
          </p:nvPr>
        </p:nvGraphicFramePr>
        <p:xfrm>
          <a:off x="552006" y="848887"/>
          <a:ext cx="5987826" cy="592648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44767">
                  <a:extLst>
                    <a:ext uri="{9D8B030D-6E8A-4147-A177-3AD203B41FA5}">
                      <a16:colId xmlns:a16="http://schemas.microsoft.com/office/drawing/2014/main" xmlns="" val="2605614683"/>
                    </a:ext>
                  </a:extLst>
                </a:gridCol>
                <a:gridCol w="3543059">
                  <a:extLst>
                    <a:ext uri="{9D8B030D-6E8A-4147-A177-3AD203B41FA5}">
                      <a16:colId xmlns:a16="http://schemas.microsoft.com/office/drawing/2014/main" xmlns="" val="3360677564"/>
                    </a:ext>
                  </a:extLst>
                </a:gridCol>
              </a:tblGrid>
              <a:tr h="17434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какие сроки подавать уведомление в 2024 году</a:t>
                      </a:r>
                      <a:r>
                        <a:rPr lang="ru-RU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  <a:endParaRPr lang="ru-RU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endParaRPr lang="ru-RU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числа месяца</a:t>
                      </a: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 в котором установлен срок уплаты: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Год</a:t>
                      </a:r>
                      <a:r>
                        <a:rPr lang="ru-RU" sz="1200" b="1" u="sng" kern="1200" baseline="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2023 – 26 февраля 2024 (</a:t>
                      </a:r>
                      <a:r>
                        <a:rPr lang="ru-RU" sz="12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25 февраля –воскресенье)</a:t>
                      </a:r>
                      <a:endParaRPr lang="ru-RU" sz="1200" b="0" u="none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 квартал 2024 – 25 апреля 2024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 квартал 2024 –</a:t>
                      </a: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25 июля 2024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3 квартал 2024 – 25 октября 2024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5106732"/>
                  </a:ext>
                </a:extLst>
              </a:tr>
              <a:tr h="147529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Как</a:t>
                      </a:r>
                      <a:r>
                        <a:rPr lang="ru-RU" sz="1200" b="1" spc="-13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исправить ошибку в</a:t>
                      </a:r>
                      <a:r>
                        <a:rPr lang="ru-RU" sz="1200" b="1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уведомлении? </a:t>
                      </a:r>
                      <a:endParaRPr lang="ru-RU" sz="1200" b="1" kern="1200" spc="-13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Подать новое уведомление: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«обнулить» старое уведомление (повторить реквизиты, а в сумме указать «0») и подать новое с верными реквизитами. 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если ошибка в сумме повторите реквизиты, а в сумме указать верное значение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464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spc="-13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Ответственность   </a:t>
                      </a:r>
                      <a:r>
                        <a:rPr lang="ru-RU" sz="1200" b="1" kern="1200" spc="-13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несвоевременное  представление/непредставление уведомлений</a:t>
                      </a: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2C2B2D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п. 1 ст. 126 Налоговый Кодекс РФ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Pct val="7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2C2B2D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п. 1 ст. 15.6 Кодекса об административных правонарушениях РФ</a:t>
                      </a: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276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В какие сроки подавать налоговую декларацию в отношении объектов недвижимости налоговая база которых определяется как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СРЕДНЕГОДОВАЯ СТОИМОСТЬ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?</a:t>
                      </a:r>
                    </a:p>
                  </a:txBody>
                  <a:tcPr marL="72000"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не позднее 25 февраля года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, следующего за истекшим налоговым периодом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0F0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26 февраля 2024 года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(25 февраля – воскресенье)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T="144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8" name="Group 75"/>
          <p:cNvGrpSpPr>
            <a:grpSpLocks/>
          </p:cNvGrpSpPr>
          <p:nvPr/>
        </p:nvGrpSpPr>
        <p:grpSpPr>
          <a:xfrm>
            <a:off x="502966" y="7444239"/>
            <a:ext cx="1807476" cy="1543892"/>
            <a:chOff x="0" y="0"/>
            <a:chExt cx="2016125" cy="1889760"/>
          </a:xfrm>
        </p:grpSpPr>
        <p:sp>
          <p:nvSpPr>
            <p:cNvPr id="29" name="Graphic 76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0" name="Graphic 77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1" name="Graphic 78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Graphic 79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Graphic 80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4" name="Image 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83" y="644627"/>
              <a:ext cx="1038224" cy="1038224"/>
            </a:xfrm>
            <a:prstGeom prst="rect">
              <a:avLst/>
            </a:prstGeom>
          </p:spPr>
        </p:pic>
        <p:sp>
          <p:nvSpPr>
            <p:cNvPr id="35" name="Textbox 82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10" dirty="0" err="1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Промостраница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36" name="Group 83"/>
          <p:cNvGrpSpPr>
            <a:grpSpLocks/>
          </p:cNvGrpSpPr>
          <p:nvPr/>
        </p:nvGrpSpPr>
        <p:grpSpPr>
          <a:xfrm>
            <a:off x="2468029" y="7440056"/>
            <a:ext cx="1905724" cy="1537559"/>
            <a:chOff x="0" y="0"/>
            <a:chExt cx="2016125" cy="1889760"/>
          </a:xfrm>
        </p:grpSpPr>
        <p:sp>
          <p:nvSpPr>
            <p:cNvPr id="37" name="Graphic 84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8" y="1817141"/>
                  </a:lnTo>
                  <a:lnTo>
                    <a:pt x="2015998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8" name="Graphic 85"/>
            <p:cNvSpPr/>
            <p:nvPr/>
          </p:nvSpPr>
          <p:spPr>
            <a:xfrm>
              <a:off x="674996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Graphic 86"/>
            <p:cNvSpPr/>
            <p:nvPr/>
          </p:nvSpPr>
          <p:spPr>
            <a:xfrm>
              <a:off x="81000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0" name="Graphic 87"/>
            <p:cNvSpPr/>
            <p:nvPr/>
          </p:nvSpPr>
          <p:spPr>
            <a:xfrm>
              <a:off x="163220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1" name="Graphic 88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42" name="Image 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83" y="644627"/>
              <a:ext cx="1038218" cy="1038225"/>
            </a:xfrm>
            <a:prstGeom prst="rect">
              <a:avLst/>
            </a:prstGeom>
          </p:spPr>
        </p:pic>
        <p:sp>
          <p:nvSpPr>
            <p:cNvPr id="43" name="Textbox 90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5905">
                <a:spcAft>
                  <a:spcPts val="0"/>
                </a:spcAft>
              </a:pPr>
              <a:r>
                <a:rPr lang="ru-RU" sz="1000" b="1" spc="-25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Частые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вопросы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grpSp>
        <p:nvGrpSpPr>
          <p:cNvPr id="44" name="Group 91"/>
          <p:cNvGrpSpPr>
            <a:grpSpLocks/>
          </p:cNvGrpSpPr>
          <p:nvPr/>
        </p:nvGrpSpPr>
        <p:grpSpPr>
          <a:xfrm>
            <a:off x="4599332" y="7443249"/>
            <a:ext cx="1893004" cy="1543892"/>
            <a:chOff x="0" y="0"/>
            <a:chExt cx="2016125" cy="1889760"/>
          </a:xfrm>
        </p:grpSpPr>
        <p:sp>
          <p:nvSpPr>
            <p:cNvPr id="45" name="Graphic 92"/>
            <p:cNvSpPr/>
            <p:nvPr/>
          </p:nvSpPr>
          <p:spPr>
            <a:xfrm>
              <a:off x="0" y="0"/>
              <a:ext cx="2016125" cy="1889760"/>
            </a:xfrm>
            <a:custGeom>
              <a:avLst/>
              <a:gdLst/>
              <a:ahLst/>
              <a:cxnLst/>
              <a:rect l="l" t="t" r="r" b="b"/>
              <a:pathLst>
                <a:path w="2016125" h="1889760">
                  <a:moveTo>
                    <a:pt x="1944001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817141"/>
                  </a:lnTo>
                  <a:lnTo>
                    <a:pt x="5657" y="1845166"/>
                  </a:lnTo>
                  <a:lnTo>
                    <a:pt x="21086" y="1868050"/>
                  </a:lnTo>
                  <a:lnTo>
                    <a:pt x="43971" y="1883480"/>
                  </a:lnTo>
                  <a:lnTo>
                    <a:pt x="71996" y="1889137"/>
                  </a:lnTo>
                  <a:lnTo>
                    <a:pt x="1944001" y="1889137"/>
                  </a:lnTo>
                  <a:lnTo>
                    <a:pt x="1972026" y="1883480"/>
                  </a:lnTo>
                  <a:lnTo>
                    <a:pt x="1994911" y="1868050"/>
                  </a:lnTo>
                  <a:lnTo>
                    <a:pt x="2010340" y="1845166"/>
                  </a:lnTo>
                  <a:lnTo>
                    <a:pt x="2015997" y="1817141"/>
                  </a:lnTo>
                  <a:lnTo>
                    <a:pt x="2015997" y="71996"/>
                  </a:lnTo>
                  <a:lnTo>
                    <a:pt x="2010340" y="43971"/>
                  </a:lnTo>
                  <a:lnTo>
                    <a:pt x="1994911" y="21086"/>
                  </a:lnTo>
                  <a:lnTo>
                    <a:pt x="1972026" y="5657"/>
                  </a:lnTo>
                  <a:lnTo>
                    <a:pt x="1944001" y="0"/>
                  </a:lnTo>
                  <a:close/>
                </a:path>
              </a:pathLst>
            </a:custGeom>
            <a:solidFill>
              <a:srgbClr val="EBF3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Graphic 93"/>
            <p:cNvSpPr/>
            <p:nvPr/>
          </p:nvSpPr>
          <p:spPr>
            <a:xfrm>
              <a:off x="674994" y="551738"/>
              <a:ext cx="1260475" cy="1224280"/>
            </a:xfrm>
            <a:custGeom>
              <a:avLst/>
              <a:gdLst/>
              <a:ahLst/>
              <a:cxnLst/>
              <a:rect l="l" t="t" r="r" b="b"/>
              <a:pathLst>
                <a:path w="1260475" h="1224280">
                  <a:moveTo>
                    <a:pt x="1152004" y="0"/>
                  </a:moveTo>
                  <a:lnTo>
                    <a:pt x="108000" y="0"/>
                  </a:ln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1115999"/>
                  </a:lnTo>
                  <a:lnTo>
                    <a:pt x="8486" y="1158040"/>
                  </a:lnTo>
                  <a:lnTo>
                    <a:pt x="31630" y="1192369"/>
                  </a:lnTo>
                  <a:lnTo>
                    <a:pt x="65960" y="1215514"/>
                  </a:lnTo>
                  <a:lnTo>
                    <a:pt x="108000" y="1224000"/>
                  </a:lnTo>
                  <a:lnTo>
                    <a:pt x="1152004" y="1224000"/>
                  </a:lnTo>
                  <a:lnTo>
                    <a:pt x="1194039" y="1215514"/>
                  </a:lnTo>
                  <a:lnTo>
                    <a:pt x="1228369" y="1192369"/>
                  </a:lnTo>
                  <a:lnTo>
                    <a:pt x="1251516" y="1158040"/>
                  </a:lnTo>
                  <a:lnTo>
                    <a:pt x="1260005" y="1115999"/>
                  </a:lnTo>
                  <a:lnTo>
                    <a:pt x="1260005" y="108000"/>
                  </a:lnTo>
                  <a:lnTo>
                    <a:pt x="1251516" y="65960"/>
                  </a:lnTo>
                  <a:lnTo>
                    <a:pt x="1228369" y="31630"/>
                  </a:lnTo>
                  <a:lnTo>
                    <a:pt x="1194039" y="8486"/>
                  </a:lnTo>
                  <a:lnTo>
                    <a:pt x="1152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Graphic 94"/>
            <p:cNvSpPr/>
            <p:nvPr/>
          </p:nvSpPr>
          <p:spPr>
            <a:xfrm>
              <a:off x="80999" y="860469"/>
              <a:ext cx="305435" cy="516255"/>
            </a:xfrm>
            <a:custGeom>
              <a:avLst/>
              <a:gdLst/>
              <a:ahLst/>
              <a:cxnLst/>
              <a:rect l="l" t="t" r="r" b="b"/>
              <a:pathLst>
                <a:path w="305435" h="516255">
                  <a:moveTo>
                    <a:pt x="259194" y="0"/>
                  </a:moveTo>
                  <a:lnTo>
                    <a:pt x="46075" y="0"/>
                  </a:lnTo>
                  <a:lnTo>
                    <a:pt x="28139" y="3620"/>
                  </a:lnTo>
                  <a:lnTo>
                    <a:pt x="13493" y="13493"/>
                  </a:lnTo>
                  <a:lnTo>
                    <a:pt x="3620" y="28139"/>
                  </a:lnTo>
                  <a:lnTo>
                    <a:pt x="0" y="46075"/>
                  </a:lnTo>
                  <a:lnTo>
                    <a:pt x="0" y="470077"/>
                  </a:lnTo>
                  <a:lnTo>
                    <a:pt x="3620" y="488014"/>
                  </a:lnTo>
                  <a:lnTo>
                    <a:pt x="13493" y="502659"/>
                  </a:lnTo>
                  <a:lnTo>
                    <a:pt x="28139" y="512533"/>
                  </a:lnTo>
                  <a:lnTo>
                    <a:pt x="46075" y="516153"/>
                  </a:lnTo>
                  <a:lnTo>
                    <a:pt x="259194" y="516153"/>
                  </a:lnTo>
                  <a:lnTo>
                    <a:pt x="277130" y="512533"/>
                  </a:lnTo>
                  <a:lnTo>
                    <a:pt x="291776" y="502659"/>
                  </a:lnTo>
                  <a:lnTo>
                    <a:pt x="301649" y="488014"/>
                  </a:lnTo>
                  <a:lnTo>
                    <a:pt x="305269" y="470077"/>
                  </a:lnTo>
                  <a:lnTo>
                    <a:pt x="305269" y="46075"/>
                  </a:lnTo>
                  <a:lnTo>
                    <a:pt x="301649" y="28139"/>
                  </a:lnTo>
                  <a:lnTo>
                    <a:pt x="291776" y="13493"/>
                  </a:lnTo>
                  <a:lnTo>
                    <a:pt x="277130" y="3620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C7EAFB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Graphic 95"/>
            <p:cNvSpPr/>
            <p:nvPr/>
          </p:nvSpPr>
          <p:spPr>
            <a:xfrm>
              <a:off x="163219" y="557201"/>
              <a:ext cx="584200" cy="1186180"/>
            </a:xfrm>
            <a:custGeom>
              <a:avLst/>
              <a:gdLst/>
              <a:ahLst/>
              <a:cxnLst/>
              <a:rect l="l" t="t" r="r" b="b"/>
              <a:pathLst>
                <a:path w="584200" h="1186180">
                  <a:moveTo>
                    <a:pt x="583780" y="0"/>
                  </a:moveTo>
                  <a:lnTo>
                    <a:pt x="0" y="356285"/>
                  </a:lnTo>
                  <a:lnTo>
                    <a:pt x="0" y="399389"/>
                  </a:lnTo>
                  <a:lnTo>
                    <a:pt x="540575" y="1185811"/>
                  </a:lnTo>
                  <a:lnTo>
                    <a:pt x="583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9" name="Graphic 96"/>
            <p:cNvSpPr/>
            <p:nvPr/>
          </p:nvSpPr>
          <p:spPr>
            <a:xfrm>
              <a:off x="137313" y="91582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0967" y="0"/>
                  </a:moveTo>
                  <a:lnTo>
                    <a:pt x="12805" y="1647"/>
                  </a:lnTo>
                  <a:lnTo>
                    <a:pt x="6140" y="6140"/>
                  </a:lnTo>
                  <a:lnTo>
                    <a:pt x="1647" y="12805"/>
                  </a:lnTo>
                  <a:lnTo>
                    <a:pt x="0" y="20967"/>
                  </a:lnTo>
                  <a:lnTo>
                    <a:pt x="1647" y="29130"/>
                  </a:lnTo>
                  <a:lnTo>
                    <a:pt x="6140" y="35794"/>
                  </a:lnTo>
                  <a:lnTo>
                    <a:pt x="12805" y="40287"/>
                  </a:lnTo>
                  <a:lnTo>
                    <a:pt x="20967" y="41935"/>
                  </a:lnTo>
                  <a:lnTo>
                    <a:pt x="29130" y="40287"/>
                  </a:lnTo>
                  <a:lnTo>
                    <a:pt x="35794" y="35794"/>
                  </a:lnTo>
                  <a:lnTo>
                    <a:pt x="40287" y="29130"/>
                  </a:lnTo>
                  <a:lnTo>
                    <a:pt x="41935" y="20967"/>
                  </a:lnTo>
                  <a:lnTo>
                    <a:pt x="40287" y="12805"/>
                  </a:lnTo>
                  <a:lnTo>
                    <a:pt x="35794" y="6140"/>
                  </a:lnTo>
                  <a:lnTo>
                    <a:pt x="29130" y="1647"/>
                  </a:lnTo>
                  <a:lnTo>
                    <a:pt x="20967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0" name="Image 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883" y="644627"/>
              <a:ext cx="1038225" cy="1038225"/>
            </a:xfrm>
            <a:prstGeom prst="rect">
              <a:avLst/>
            </a:prstGeom>
          </p:spPr>
        </p:pic>
        <p:sp>
          <p:nvSpPr>
            <p:cNvPr id="51" name="Textbox 98"/>
            <p:cNvSpPr txBox="1"/>
            <p:nvPr/>
          </p:nvSpPr>
          <p:spPr>
            <a:xfrm>
              <a:off x="0" y="0"/>
              <a:ext cx="2016125" cy="188976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150" dirty="0">
                  <a:effectLst/>
                  <a:latin typeface="Golos Text"/>
                  <a:ea typeface="Golos Text"/>
                  <a:cs typeface="Golos Text"/>
                </a:rPr>
                <a:t> 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  <a:p>
              <a:pPr marL="256540" marR="332105">
                <a:spcAft>
                  <a:spcPts val="0"/>
                </a:spcAft>
              </a:pP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Центр</a:t>
              </a:r>
              <a:r>
                <a:rPr lang="ru-RU" sz="1000" b="1" spc="-6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 </a:t>
              </a:r>
              <a:r>
                <a:rPr lang="ru-RU" sz="1000" b="1" spc="-3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оперативной </a:t>
              </a:r>
              <a:r>
                <a:rPr lang="ru-RU" sz="1000" b="1" spc="-10" dirty="0">
                  <a:solidFill>
                    <a:srgbClr val="231F20"/>
                  </a:solidFill>
                  <a:effectLst/>
                  <a:latin typeface="Golos Text"/>
                  <a:ea typeface="Golos Text"/>
                  <a:cs typeface="Golos Text"/>
                </a:rPr>
                <a:t>помощи</a:t>
              </a:r>
              <a:endParaRPr lang="ru-RU" sz="1100" dirty="0">
                <a:effectLst/>
                <a:latin typeface="Golos Text"/>
                <a:ea typeface="Golos Text"/>
                <a:cs typeface="Golos Text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08FB865-D0F6-5275-10D3-1C9E0F4BC0D1}"/>
              </a:ext>
            </a:extLst>
          </p:cNvPr>
          <p:cNvSpPr txBox="1"/>
          <p:nvPr/>
        </p:nvSpPr>
        <p:spPr>
          <a:xfrm>
            <a:off x="542608" y="165253"/>
            <a:ext cx="6114669" cy="63094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/>
              <a:t>НАЛОГ НА ИМУЩЕСТВО ОРГАНИЗАЦИЙ</a:t>
            </a:r>
          </a:p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Roboto" panose="02000000000000000000" pitchFamily="2" charset="0"/>
              </a:rPr>
              <a:t>уведомления и налоговая декларация в 2024 году</a:t>
            </a:r>
            <a:endParaRPr lang="ru-RU" dirty="0">
              <a:solidFill>
                <a:schemeClr val="tx1">
                  <a:lumMod val="7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Roboto" panose="02000000000000000000" pitchFamily="2" charset="0"/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55581"/>
              </p:ext>
            </p:extLst>
          </p:nvPr>
        </p:nvGraphicFramePr>
        <p:xfrm>
          <a:off x="593882" y="6826011"/>
          <a:ext cx="5968769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8769"/>
              </a:tblGrid>
              <a:tr h="44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случае возникновения вопросов Вы можете связаться с нами по телефону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+ 7(8432) 77-03-43 доб. 1203, доб.4905, доб. 5128, доб.1522, доб. 4710, доб. 3817, доб. 5158, доб. 4008, доб. 1523, доб. 3962, доб.5239</a:t>
                      </a:r>
                    </a:p>
                  </a:txBody>
                  <a:tcPr marL="62733" marR="62733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101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655</TotalTime>
  <Words>489</Words>
  <Application>Microsoft Office PowerPoint</Application>
  <PresentationFormat>Лист A4 (210x297 мм)</PresentationFormat>
  <Paragraphs>48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Wingdings</vt:lpstr>
      <vt:lpstr>Golos Text</vt:lpstr>
      <vt:lpstr>Times New Roman</vt:lpstr>
      <vt:lpstr>Roboto</vt:lpstr>
      <vt:lpstr>Calibri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Hamlet Markarian</dc:creator>
  <cp:lastModifiedBy>Хромеева Вера Владимировна</cp:lastModifiedBy>
  <cp:revision>132</cp:revision>
  <cp:lastPrinted>2024-01-24T09:32:16Z</cp:lastPrinted>
  <dcterms:created xsi:type="dcterms:W3CDTF">2023-03-21T12:09:25Z</dcterms:created>
  <dcterms:modified xsi:type="dcterms:W3CDTF">2024-01-26T07:39:59Z</dcterms:modified>
</cp:coreProperties>
</file>