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sldIdLst>
    <p:sldId id="291" r:id="rId3"/>
    <p:sldId id="293" r:id="rId4"/>
    <p:sldId id="316" r:id="rId5"/>
    <p:sldId id="294" r:id="rId6"/>
    <p:sldId id="295" r:id="rId7"/>
    <p:sldId id="296" r:id="rId8"/>
    <p:sldId id="298" r:id="rId9"/>
    <p:sldId id="299" r:id="rId10"/>
    <p:sldId id="317" r:id="rId11"/>
    <p:sldId id="318" r:id="rId12"/>
    <p:sldId id="300" r:id="rId13"/>
    <p:sldId id="308" r:id="rId14"/>
    <p:sldId id="309" r:id="rId15"/>
    <p:sldId id="311" r:id="rId16"/>
    <p:sldId id="315" r:id="rId17"/>
    <p:sldId id="321" r:id="rId18"/>
    <p:sldId id="319" r:id="rId19"/>
    <p:sldId id="320" r:id="rId20"/>
    <p:sldId id="297" r:id="rId21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tags" Target="tags/tag1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22110-13D8-4799-919B-1E96118D1411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8BF81-B987-4636-AE6A-73DDF23B14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9357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4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20.jpeg" /><Relationship Id="rId6" Type="http://schemas.openxmlformats.org/officeDocument/2006/relationships/image" Target="../media/image21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22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23.jpeg" /><Relationship Id="rId5" Type="http://schemas.openxmlformats.org/officeDocument/2006/relationships/image" Target="../media/image24.jpeg" /><Relationship Id="rId6" Type="http://schemas.openxmlformats.org/officeDocument/2006/relationships/image" Target="../media/image25.jpeg" /><Relationship Id="rId7" Type="http://schemas.openxmlformats.org/officeDocument/2006/relationships/image" Target="../media/image26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23.jpeg" /><Relationship Id="rId5" Type="http://schemas.openxmlformats.org/officeDocument/2006/relationships/image" Target="../media/image27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28.jpeg" /><Relationship Id="rId5" Type="http://schemas.openxmlformats.org/officeDocument/2006/relationships/image" Target="../media/image29.jpeg" /><Relationship Id="rId6" Type="http://schemas.openxmlformats.org/officeDocument/2006/relationships/image" Target="../media/image23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23.jpeg" /><Relationship Id="rId5" Type="http://schemas.openxmlformats.org/officeDocument/2006/relationships/image" Target="../media/image30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23.jpeg" /><Relationship Id="rId5" Type="http://schemas.openxmlformats.org/officeDocument/2006/relationships/image" Target="../media/image31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23.jpeg" /><Relationship Id="rId5" Type="http://schemas.openxmlformats.org/officeDocument/2006/relationships/image" Target="../media/image32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23.jpeg" /><Relationship Id="rId5" Type="http://schemas.openxmlformats.org/officeDocument/2006/relationships/image" Target="../media/image33.jpeg" /><Relationship Id="rId6" Type="http://schemas.openxmlformats.org/officeDocument/2006/relationships/image" Target="../media/image34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2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5.jpeg" /><Relationship Id="rId6" Type="http://schemas.openxmlformats.org/officeDocument/2006/relationships/image" Target="../media/image6.jpeg" /><Relationship Id="rId7" Type="http://schemas.openxmlformats.org/officeDocument/2006/relationships/image" Target="../media/image7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8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9.jpeg" /><Relationship Id="rId6" Type="http://schemas.openxmlformats.org/officeDocument/2006/relationships/image" Target="../media/image10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11.jpeg" /><Relationship Id="rId6" Type="http://schemas.openxmlformats.org/officeDocument/2006/relationships/image" Target="../media/image12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13.jpeg" /><Relationship Id="rId6" Type="http://schemas.openxmlformats.org/officeDocument/2006/relationships/image" Target="../media/image14.jpeg" /><Relationship Id="rId7" Type="http://schemas.openxmlformats.org/officeDocument/2006/relationships/image" Target="../media/image15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16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17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18.jpeg" /><Relationship Id="rId6" Type="http://schemas.openxmlformats.org/officeDocument/2006/relationships/image" Target="../media/image1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1714480" y="4929198"/>
            <a:ext cx="669674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9712" y="230590"/>
            <a:ext cx="5976664" cy="184108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Брянский</a:t>
            </a:r>
            <a:r>
              <a:rPr lang="ru-RU" sz="2800" b="1">
                <a:solidFill>
                  <a:schemeClr val="bg1"/>
                </a:solidFill>
              </a:rPr>
              <a:t> муниципальный район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857356" y="2428868"/>
            <a:ext cx="669674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ECC0AC9-A319-440F-8FB2-3569B33EB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5931E16-6B3B-4E00-843A-EB87A4A5E0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948" y="2504245"/>
            <a:ext cx="3890104" cy="23340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756002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9160" y="138764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>
                <a:solidFill>
                  <a:srgbClr val="000000"/>
                </a:solidFill>
                <a:effectLst/>
                <a:latin typeface="-apple-system"/>
              </a:rPr>
              <a:t>  </a:t>
            </a:r>
            <a:r>
              <a:rPr lang="ru-RU" b="1">
                <a:solidFill>
                  <a:schemeClr val="bg1"/>
                </a:solidFill>
              </a:rPr>
              <a:t>Мероприятия ко Всемирному Дню охраны труда</a:t>
            </a:r>
          </a:p>
          <a:p>
            <a:pPr algn="ctr"/>
            <a:r>
              <a:rPr lang="ru-RU" b="1">
                <a:solidFill>
                  <a:schemeClr val="bg1"/>
                </a:solidFill>
              </a:rPr>
              <a:t>в учреждениях культуры Брянского района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C0063E5-CF17-4A34-9569-65BBFC7EB5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2"/>
            <a:ext cx="807895" cy="11001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07E0573-7C19-4858-BDCB-1D1DF71BDF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260" y="1249668"/>
            <a:ext cx="5418236" cy="40796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006A63A-2ACE-4804-8B03-D3B2CA718A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" y="2695421"/>
            <a:ext cx="4319708" cy="4019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1119064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9160" y="138764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>
                <a:solidFill>
                  <a:srgbClr val="000000"/>
                </a:solidFill>
                <a:effectLst/>
                <a:latin typeface="-apple-system"/>
              </a:rPr>
              <a:t> </a:t>
            </a:r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Собрание в ГКУ Брянской области «Учебно-опытное </a:t>
            </a: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лесничество</a:t>
            </a:r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DE8F4B2-6F44-403D-85FE-D6108F961F24}"/>
              </a:ext>
            </a:extLst>
          </p:cNvPr>
          <p:cNvSpPr txBox="1"/>
          <p:nvPr/>
        </p:nvSpPr>
        <p:spPr>
          <a:xfrm>
            <a:off x="611560" y="5794983"/>
            <a:ext cx="80684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ГКУ Брянской области «Учебно-опытное лесничество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было проведено собрание на тему «</a:t>
            </a:r>
            <a:r>
              <a:rPr lang="ru-RU" b="0" i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Благоприятная психосоциальная рабочая среда</a:t>
            </a:r>
            <a:r>
              <a:rPr lang="en-US" b="0" i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0" i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путь к процветанию работников и сильной организации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E2C3A30-DCD3-45DB-BBF9-D511B88C7B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0F158B0-7619-4C88-9C98-20D8A9313C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451" y="1330730"/>
            <a:ext cx="5616624" cy="42173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279729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2142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Инструктаж и тренинг среди сотрудников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ГБУЗ «Брянская МБ»</a:t>
            </a:r>
            <a:r>
              <a:rPr lang="ru-RU" b="1">
                <a:solidFill>
                  <a:schemeClr val="bg1"/>
                </a:solidFill>
              </a:rPr>
              <a:t>  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214282" y="0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30C89E9C-90FC-4849-9CF6-D4EF84091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B489CCC-14CA-4397-965A-E45E6B9645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394328"/>
            <a:ext cx="4059943" cy="22837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F028B71-7A51-40DA-A114-493DF15DE5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831" y="2624781"/>
            <a:ext cx="4994734" cy="28095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BFB07EF-0E2A-447A-9DA5-9AB1123F0D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12906"/>
            <a:ext cx="4736463" cy="26642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80119775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2142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Совещание с сотрудниками</a:t>
            </a:r>
          </a:p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ГБУЗ «Брянская МБ».</a:t>
            </a:r>
            <a:r>
              <a:rPr lang="ru-RU" b="1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4284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7" name="TextBox 16"/>
          <p:cNvSpPr txBox="1"/>
          <p:nvPr/>
        </p:nvSpPr>
        <p:spPr>
          <a:xfrm>
            <a:off x="2051720" y="5643579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Совещание с сотрудниками ГБУЗ «Брянская МБ» на тему: Благоприятная психосоциальная рабочая среда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путь к процветанию работников и сильной организации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FBE32C7C-2C9F-4196-A861-230B4D0C8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220208"/>
            <a:ext cx="807895" cy="1100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EE32393-21BC-4267-AABD-868260CC6B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88" y="1453587"/>
            <a:ext cx="5926879" cy="41899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86936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43042" y="285728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 </a:t>
            </a:r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Тренинг по оказанию первой помощи пострадавшим при несчастном случае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285720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7" name="TextBox 16"/>
          <p:cNvSpPr txBox="1"/>
          <p:nvPr/>
        </p:nvSpPr>
        <p:spPr>
          <a:xfrm>
            <a:off x="642910" y="4572008"/>
            <a:ext cx="2357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/>
              <a:t>Вставляете фотоматериалы и подписываете, где проходило, кто принимал участие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43438" y="4643446"/>
            <a:ext cx="3143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Тренинг по оказанию первой помощи пострадавшим при несчастном случае с сотрудниками ГБУЗ «Брянская МБ»</a:t>
            </a:r>
          </a:p>
        </p:txBody>
      </p:sp>
      <p:pic>
        <p:nvPicPr>
          <p:cNvPr id="1026" name="Picture 2" descr="C:\Users\Terapevt\Desktop\Отчет День ОТ для Администрации отправить 28 апреля\photo_2025-03-27_18-36-48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71047" y="1502763"/>
            <a:ext cx="3821600" cy="5095467"/>
          </a:xfrm>
          <a:prstGeom prst="rect">
            <a:avLst/>
          </a:prstGeom>
          <a:noFill/>
        </p:spPr>
      </p:pic>
      <p:pic>
        <p:nvPicPr>
          <p:cNvPr id="1027" name="Picture 3" descr="C:\Users\Terapevt\Desktop\Отчет День ОТ для Администрации отправить 28 апреля\аптечка1223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429124" y="2214554"/>
            <a:ext cx="3857652" cy="2344917"/>
          </a:xfrm>
          <a:prstGeom prst="rect">
            <a:avLst/>
          </a:prstGeom>
          <a:noFill/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32038D13-A7DC-4818-B182-D573D3D4A6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1598624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4480" y="2142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Лекция на тему «Благоприятная психосоциальная рабочая среда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путь к процветанию работников и сильной организации» в ЦЗН Брянского района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214282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9A99FE04-CF91-4727-95E4-198F68FBC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E3DC1EE-E2F2-4664-94BD-039D46CB9B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63388"/>
            <a:ext cx="5796644" cy="43474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C1FA748-EF82-45A8-83A6-41A6A71BF50E}"/>
              </a:ext>
            </a:extLst>
          </p:cNvPr>
          <p:cNvSpPr txBox="1"/>
          <p:nvPr/>
        </p:nvSpPr>
        <p:spPr>
          <a:xfrm>
            <a:off x="667536" y="6024091"/>
            <a:ext cx="8240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В ходе лекции были затронуты актуальные вопросы , такие 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«Как организовать рабочее место», «Побеждаем стресс на рабочем месте».</a:t>
            </a:r>
          </a:p>
        </p:txBody>
      </p:sp>
    </p:spTree>
    <p:extLst>
      <p:ext uri="{BB962C8B-B14F-4D97-AF65-F5344CB8AC3E}">
        <p14:creationId xmlns="" xmlns:p14="http://schemas.microsoft.com/office/powerpoint/2010/main" val="377632249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4480" y="2142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Рабочее совещание на тему «Производственный травматизм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причины и профилактика» в МУП «Возрождение» Брянского района.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214282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9A99FE04-CF91-4727-95E4-198F68FBC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3A5FD82-D5FA-428D-9BDC-EBB49DC5E5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96" y="1350169"/>
            <a:ext cx="7236296" cy="54272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2200969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4480" y="2142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Видео - лекция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на тему «Благоприятная психосоциальная рабочая среда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путь к процветанию работников и сильной организации» в МФЦ Брянского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района.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214282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9A99FE04-CF91-4727-95E4-198F68FBC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7F90D65-D261-4400-AD55-1CC660C407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63730"/>
            <a:ext cx="7061295" cy="52959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9249868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4480" y="2142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Тест среди работников МФЦ по методике оценки психологического климата в коллективе по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                                  А.Н. Лутошкину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214282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9A99FE04-CF91-4727-95E4-198F68FBC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F639E7-D633-43DA-8C66-0C752736AB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8478" y="2222635"/>
            <a:ext cx="4941168" cy="37058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EA13774-2F18-4C88-81AA-D79E32A288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86401" y="2210840"/>
            <a:ext cx="4941171" cy="37058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5516398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1714480" y="4929198"/>
            <a:ext cx="669674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9712" y="230590"/>
            <a:ext cx="5976664" cy="212684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 проведенных мероприятий</a:t>
            </a:r>
            <a:r>
              <a:rPr lang="en-US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снижение производственного травматизма и профессиональной заболеваемости, улучшение условий труда и сохранения здоровья в процессе трудовой деятельности работников.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857356" y="2428868"/>
            <a:ext cx="669674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" name="TextBox 10"/>
          <p:cNvSpPr txBox="1"/>
          <p:nvPr/>
        </p:nvSpPr>
        <p:spPr>
          <a:xfrm>
            <a:off x="1991018" y="2699341"/>
            <a:ext cx="64294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Цели и планы на будущий период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главной целью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является выявление механизма влияния благоприятной психосоциальной среды на процветание работников и развитие организации, снижение стрессообразующих факторов для повышения эффективности труда, снижения производственного травматизма и профилактики профессиональных рисков.  </a:t>
            </a:r>
          </a:p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достижения данных целей необходимо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: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1.Изучить основные психосоциальные факторы, влияющие на условия труда.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 Оценивать психологические риски.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 Оптимизировать рабочие процессы.</a:t>
            </a:r>
          </a:p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4. Разработать рекомендации по созданию позитивной психосоциальной среды.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CEB17C85-F21A-4E50-A283-CFDB843D5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756002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9712" y="2305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b="1">
                <a:solidFill>
                  <a:schemeClr val="bg1"/>
                </a:solidFill>
              </a:rPr>
              <a:t> в администрации Брянского района, посвященного Всемирному дню охраны труда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0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87EFBA7A-634F-4B04-82FB-AA4A5E6A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140" y="230590"/>
            <a:ext cx="807895" cy="11001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A672AF9-9FFE-48A6-A32F-8B8C102923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604" y="1502505"/>
            <a:ext cx="3190397" cy="17547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E64100E-4FB0-4F24-A8A4-37AC5E992EAE}"/>
              </a:ext>
            </a:extLst>
          </p:cNvPr>
          <p:cNvSpPr txBox="1"/>
          <p:nvPr/>
        </p:nvSpPr>
        <p:spPr>
          <a:xfrm>
            <a:off x="500034" y="4879816"/>
            <a:ext cx="38757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Проведение 2-х дневного семинара на тему </a:t>
            </a:r>
            <a:r>
              <a:rPr lang="ru-RU" b="0" i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0" i="0" smtClean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Благоприятная  </a:t>
            </a:r>
            <a:r>
              <a:rPr lang="ru-RU" b="0" i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психосоциальная рабочая среда</a:t>
            </a:r>
            <a:r>
              <a:rPr lang="en-US" b="0" i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0" i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путь к процветанию работников и сильной организации».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BF3F21D-F475-4F7E-8139-B170B4A4E6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45" y="1574316"/>
            <a:ext cx="3971267" cy="29348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A028816-89D5-49F8-8273-61C39EA354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402205" cy="29348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756002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9712" y="2305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Семинар, проведенный Пальцовской сельской администрацией , посвященный Всемирному дню охраны труда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977FE71-E0D2-4FB9-A1ED-C443438B46C9}"/>
              </a:ext>
            </a:extLst>
          </p:cNvPr>
          <p:cNvSpPr txBox="1"/>
          <p:nvPr/>
        </p:nvSpPr>
        <p:spPr>
          <a:xfrm>
            <a:off x="2411760" y="5133652"/>
            <a:ext cx="5232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>
                <a:latin typeface="Times New Roman" pitchFamily="18" charset="0"/>
                <a:cs typeface="Times New Roman" pitchFamily="18" charset="0"/>
              </a:rPr>
              <a:t>Проведение семинара на тему </a:t>
            </a:r>
            <a:r>
              <a:rPr lang="ru-RU" b="0" i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«Снижения производственного травматизма и профессиональной заболеваемости»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87EFBA7A-634F-4B04-82FB-AA4A5E6A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140" y="230590"/>
            <a:ext cx="807895" cy="11001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C3EE85A-D853-4FA2-990E-0038AB2D1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145" y="1450894"/>
            <a:ext cx="4742779" cy="35570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1781219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9712" y="2305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Мероприятия проведенные к Всемирному дня </a:t>
            </a:r>
            <a:r>
              <a:rPr lang="ru-RU" b="1" smtClean="0">
                <a:solidFill>
                  <a:schemeClr val="bg1"/>
                </a:solidFill>
              </a:rPr>
              <a:t>охраны </a:t>
            </a:r>
            <a:r>
              <a:rPr lang="ru-RU" b="1">
                <a:solidFill>
                  <a:schemeClr val="bg1"/>
                </a:solidFill>
              </a:rPr>
              <a:t>труда на ООО «Молочные реки»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A3FCE94-1E4E-494D-8889-7C2A7D7914AC}"/>
              </a:ext>
            </a:extLst>
          </p:cNvPr>
          <p:cNvSpPr txBox="1"/>
          <p:nvPr/>
        </p:nvSpPr>
        <p:spPr>
          <a:xfrm>
            <a:off x="471618" y="5071076"/>
            <a:ext cx="42443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>
                <a:effectLst/>
                <a:latin typeface="Times New Roman" pitchFamily="18" charset="0"/>
                <a:ea typeface="Times New Roman" panose="02020603050405020304" pitchFamily="18" charset="0"/>
              </a:rPr>
              <a:t>Проведение рабочего совещания по вопросам состояния охраны труда на предприятии.</a:t>
            </a:r>
          </a:p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8351602-0CBC-4938-A4F2-7E1266F71D04}"/>
              </a:ext>
            </a:extLst>
          </p:cNvPr>
          <p:cNvSpPr txBox="1"/>
          <p:nvPr/>
        </p:nvSpPr>
        <p:spPr>
          <a:xfrm>
            <a:off x="5004048" y="1377860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>
                <a:effectLst/>
                <a:latin typeface="Times New Roman" pitchFamily="18" charset="0"/>
                <a:ea typeface="Times New Roman" panose="02020603050405020304" pitchFamily="18" charset="0"/>
              </a:rPr>
              <a:t>Рассмотрение вопросов по снижению производственного травматизма и </a:t>
            </a:r>
            <a:r>
              <a:rPr lang="ru-RU" sz="1800" smtClean="0">
                <a:effectLst/>
                <a:latin typeface="Times New Roman" pitchFamily="18" charset="0"/>
                <a:ea typeface="Times New Roman" panose="02020603050405020304" pitchFamily="18" charset="0"/>
              </a:rPr>
              <a:t>профессиональной заболеваемости (</a:t>
            </a:r>
            <a:r>
              <a:rPr lang="ru-RU" sz="1800">
                <a:effectLst/>
                <a:latin typeface="Times New Roman" pitchFamily="18" charset="0"/>
                <a:ea typeface="Times New Roman" panose="02020603050405020304" pitchFamily="18" charset="0"/>
              </a:rPr>
              <a:t>практические занятия)</a:t>
            </a:r>
            <a:endParaRPr lang="ru-RU" sz="1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D9AA6F2-6132-4A0A-A4CB-AA2D33FCA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604493CC-CE74-4F77-8DD9-18AA1BEC605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481568" y="1484784"/>
            <a:ext cx="4234448" cy="317600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04488344-1C65-4EE8-AAEF-3BB46C88FE65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 bwMode="auto">
          <a:xfrm>
            <a:off x="5508104" y="2571744"/>
            <a:ext cx="3096344" cy="4055666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="" xmlns:p14="http://schemas.microsoft.com/office/powerpoint/2010/main" val="80756002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9712" y="2305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ГБУ Брянской области «Лесопожарная служба» на тему «Обучение по охране труда, его значение в современных практиках»</a:t>
            </a:r>
            <a:r>
              <a:rPr lang="ru-RU" b="1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89A950A-D63E-40E6-8796-CCD7EB51CDB7}"/>
              </a:ext>
            </a:extLst>
          </p:cNvPr>
          <p:cNvSpPr txBox="1"/>
          <p:nvPr/>
        </p:nvSpPr>
        <p:spPr>
          <a:xfrm>
            <a:off x="386719" y="5085184"/>
            <a:ext cx="8370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Проведение лекции направленной на повышение осведомленности о влиянии психосоциальных рисков на показатели безопасности, сохранение здоровья и производительности труда.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D0909CE-E269-49A5-BA2D-038ABEFE7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F1BFE96-5A6B-40E0-B353-A34A93488D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14499"/>
            <a:ext cx="4206215" cy="315466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AE85DEE-D39C-4A61-8081-3FBC9B7CAB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19683"/>
            <a:ext cx="4206216" cy="31546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756002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9712" y="230590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Проведение мероприятий к Всемирному дню охраны труда в образовательных учреждениях Брянского муниципального района.</a:t>
            </a:r>
            <a:r>
              <a:rPr lang="ru-RU" b="1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6CC4D65D-CF67-476B-93A4-A0ED411BA1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D776436-95BF-49E1-8F32-14DCF3EEBD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0" y="1631215"/>
            <a:ext cx="3985858" cy="299284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3D8A69C4-12D6-4770-B1F7-3F0DAB42DE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192355"/>
            <a:ext cx="2715766" cy="36210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1DE67F3-56A2-4B81-830B-58B0A73198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396" y="1628800"/>
            <a:ext cx="3978076" cy="299525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2AC810A-7814-42FE-8554-E6264649DD83}"/>
              </a:ext>
            </a:extLst>
          </p:cNvPr>
          <p:cNvSpPr txBox="1"/>
          <p:nvPr/>
        </p:nvSpPr>
        <p:spPr>
          <a:xfrm>
            <a:off x="-15880" y="4639400"/>
            <a:ext cx="95171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В образовательных учреждениях                                                 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были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проведены семинары,</a:t>
            </a:r>
          </a:p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 лекции, «Круглые столы» и                                                         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организованы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просмотры </a:t>
            </a:r>
          </a:p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видеороликов к  Всемирному                                                       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дню охраны труда.</a:t>
            </a:r>
          </a:p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Проведено анкетирование                                                            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сотрудников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с помощью</a:t>
            </a:r>
          </a:p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онлайн-сервиса на тему                                               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«Условия труда в организации».</a:t>
            </a:r>
          </a:p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Размещение платов, памяток			           по теме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«Стресс на рабочем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месте».</a:t>
            </a:r>
          </a:p>
          <a:p>
            <a:pPr algn="just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756002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9160" y="142852"/>
            <a:ext cx="5976664" cy="142876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Лекция на тему «Снижение производственного травматизма и профессиональной заболеваемости, улучшение условий труда и сохранение здоровья» в ГБУ Брянской области «Центр Ветеринарии «Пригородный»»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AD7AA87E-68DD-4C66-921B-1D5A383D2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30590"/>
            <a:ext cx="807895" cy="1100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2332A75-2F20-49B4-BEC9-1A23FB5E7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089" y="1571612"/>
            <a:ext cx="4011910" cy="52863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03285751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9160" y="138764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>
                <a:solidFill>
                  <a:srgbClr val="000000"/>
                </a:solidFill>
                <a:effectLst/>
                <a:latin typeface="-apple-system"/>
              </a:rPr>
              <a:t> </a:t>
            </a:r>
            <a:r>
              <a:rPr lang="ru-RU" b="0" i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 ко Всемирному Дню охраны труда</a:t>
            </a:r>
          </a:p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учреждениях культуры Брянского района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C0063E5-CF17-4A34-9569-65BBFC7EB5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2"/>
            <a:ext cx="807895" cy="11001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1150C29-EC5B-4045-8F88-D9A76B298D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74" y="1556792"/>
            <a:ext cx="8013366" cy="45075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69921269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507209" y="2515096"/>
            <a:ext cx="6858002" cy="1827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9160" y="138764"/>
            <a:ext cx="5976664" cy="105527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>
                <a:solidFill>
                  <a:srgbClr val="000000"/>
                </a:solidFill>
                <a:effectLst/>
                <a:latin typeface="-apple-system"/>
              </a:rPr>
              <a:t>  </a:t>
            </a:r>
            <a:r>
              <a:rPr lang="ru-RU" b="1">
                <a:solidFill>
                  <a:schemeClr val="bg1"/>
                </a:solidFill>
              </a:rPr>
              <a:t>Мероприятия ко Всемирному Дню охраны труда</a:t>
            </a:r>
          </a:p>
          <a:p>
            <a:pPr algn="ctr"/>
            <a:r>
              <a:rPr lang="ru-RU" b="1">
                <a:solidFill>
                  <a:schemeClr val="bg1"/>
                </a:solidFill>
              </a:rPr>
              <a:t>в учреждениях культуры Брянского района</a:t>
            </a:r>
          </a:p>
        </p:txBody>
      </p:sp>
      <p:pic>
        <p:nvPicPr>
          <p:cNvPr id="16" name="Рисунок 15" descr="Всемирный день охраны труда 2024-тема определена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1476377" cy="11001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C0063E5-CF17-4A34-9569-65BBFC7EB5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2"/>
            <a:ext cx="807895" cy="1100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B7C2838-6690-408C-8612-2590642807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21922"/>
            <a:ext cx="5231068" cy="39233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378E4C2-0F70-4107-9A21-6C2BBFD346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756" y="1521923"/>
            <a:ext cx="3428530" cy="45713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2186705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48</Paragraphs>
  <Slides>19</Slides>
  <Notes>0</Notes>
  <TotalTime>1726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baseType="lpstr" size="24">
      <vt:lpstr>Arial</vt:lpstr>
      <vt:lpstr>Calibri</vt:lpstr>
      <vt:lpstr>Times New Roman</vt:lpstr>
      <vt:lpstr>-apple-system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Zhuneva_VV</dc:creator>
  <cp:lastModifiedBy>Алёшина</cp:lastModifiedBy>
  <cp:revision>129</cp:revision>
  <dcterms:created xsi:type="dcterms:W3CDTF">2023-04-14T05:17:09Z</dcterms:created>
  <dcterms:modified xsi:type="dcterms:W3CDTF">2026-05-15T11:34:31Z</dcterms:modified>
</cp:coreProperties>
</file>